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08"/>
    <p:restoredTop sz="94737"/>
  </p:normalViewPr>
  <p:slideViewPr>
    <p:cSldViewPr snapToGrid="0">
      <p:cViewPr varScale="1">
        <p:scale>
          <a:sx n="145" d="100"/>
          <a:sy n="145" d="100"/>
        </p:scale>
        <p:origin x="1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3D0EFB57-CF8C-5744-A774-55319E05AA6E}" type="presOf" srcId="{5BA6EAC7-5FD8-4F9E-BFE8-CEDE7CEDDF86}" destId="{4E2EE375-77E8-344D-8FE3-6D408976901F}" srcOrd="0" destOrd="0" presId="urn:microsoft.com/office/officeart/2005/8/layout/vList2"/>
    <dgm:cxn modelId="{6C296F77-763A-1B49-8F08-91BDF5A82BE2}" type="presOf" srcId="{E418CFBD-CBB0-47D4-90EA-7C86E66E0301}" destId="{CD36D044-47F6-BA4C-B7C5-E9DB54309CE0}"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12/13/22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12/13/22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12/13/22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12/13/22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12/13/22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12/13/22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12/13/22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12/13/22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itchFamily="2" charset="2"/>
              <a:buChar char="n"/>
            </a:pPr>
            <a:r>
              <a:rPr lang="en-US" sz="1900" dirty="0"/>
              <a:t>The shorter length of repurchase agreement</a:t>
            </a:r>
          </a:p>
          <a:p>
            <a:pPr>
              <a:buFont typeface="Wingdings" pitchFamily="2" charset="2"/>
              <a:buChar char="n"/>
            </a:pPr>
            <a:r>
              <a:rPr lang="en-US" sz="1900" dirty="0"/>
              <a:t>The higher quality of the collateral</a:t>
            </a:r>
          </a:p>
          <a:p>
            <a:pPr>
              <a:buFont typeface="Wingdings" pitchFamily="2" charset="2"/>
              <a:buChar char="n"/>
            </a:pPr>
            <a:r>
              <a:rPr lang="en-US" sz="1900" dirty="0"/>
              <a:t>The higher creditworthiness of the counterparty</a:t>
            </a:r>
          </a:p>
          <a:p>
            <a:pPr>
              <a:buFont typeface="Wingdings" pitchFamily="2" charset="2"/>
              <a:buChar char="n"/>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a:t>1.A large-denomination negotiable certificate of deposit most likely:</a:t>
            </a:r>
          </a:p>
          <a:p>
            <a:pPr marL="457200" indent="-457200">
              <a:buFont typeface="+mj-lt"/>
              <a:buAutoNum type="alphaUcPeriod"/>
            </a:pPr>
            <a:r>
              <a:rPr lang="en-US" sz="2000" b="1"/>
              <a:t>is traded in the open market.</a:t>
            </a:r>
          </a:p>
          <a:p>
            <a:pPr marL="457200" indent="-457200">
              <a:buFont typeface="+mj-lt"/>
              <a:buAutoNum type="alphaUcPeriod"/>
            </a:pPr>
            <a:r>
              <a:rPr lang="en-US" sz="2000" b="1"/>
              <a:t>is purchased by retail investors.</a:t>
            </a:r>
          </a:p>
          <a:p>
            <a:pPr marL="457200" indent="-457200">
              <a:buFont typeface="+mj-lt"/>
              <a:buAutoNum type="alphaUcPeriod"/>
            </a:pPr>
            <a:r>
              <a:rPr lang="en-US" sz="2000" b="1"/>
              <a:t>has a penalty for early withdrawal of funds.</a:t>
            </a:r>
          </a:p>
          <a:p>
            <a:pPr marL="0" indent="0">
              <a:buNone/>
            </a:pPr>
            <a:r>
              <a:rPr lang="en-US" sz="2000"/>
              <a:t>2.From the dealer’s viewpoint, a repurchase agreement is best described as a type of:</a:t>
            </a:r>
          </a:p>
          <a:p>
            <a:pPr marL="457200" indent="-457200">
              <a:buFont typeface="+mj-lt"/>
              <a:buAutoNum type="alphaUcPeriod"/>
            </a:pPr>
            <a:r>
              <a:rPr lang="en-US" sz="2000" b="1"/>
              <a:t>collateralized short-term lending.</a:t>
            </a:r>
          </a:p>
          <a:p>
            <a:pPr marL="457200" indent="-457200">
              <a:buFont typeface="+mj-lt"/>
              <a:buAutoNum type="alphaUcPeriod"/>
            </a:pPr>
            <a:r>
              <a:rPr lang="en-US" sz="2000" b="1"/>
              <a:t>collateralized short-term borrowing.</a:t>
            </a:r>
          </a:p>
          <a:p>
            <a:pPr marL="457200" indent="-457200">
              <a:buFont typeface="+mj-lt"/>
              <a:buAutoNum type="alphaUcPeriod"/>
            </a:pPr>
            <a:r>
              <a:rPr lang="en-US" sz="2000" b="1"/>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a:t>3.The interest on a repurchase agreement is known as the:</a:t>
            </a:r>
          </a:p>
          <a:p>
            <a:pPr marL="457200" indent="-457200">
              <a:buFont typeface="+mj-lt"/>
              <a:buAutoNum type="alphaUcPeriod"/>
            </a:pPr>
            <a:r>
              <a:rPr lang="en-US" sz="2000"/>
              <a:t>repo rate.</a:t>
            </a:r>
          </a:p>
          <a:p>
            <a:pPr marL="457200" indent="-457200">
              <a:buFont typeface="+mj-lt"/>
              <a:buAutoNum type="alphaUcPeriod"/>
            </a:pPr>
            <a:r>
              <a:rPr lang="en-US" sz="2000"/>
              <a:t>repo yield.</a:t>
            </a:r>
          </a:p>
          <a:p>
            <a:pPr marL="457200" indent="-457200">
              <a:buFont typeface="+mj-lt"/>
              <a:buAutoNum type="alphaUcPeriod"/>
            </a:pPr>
            <a:r>
              <a:rPr lang="en-US" sz="2000"/>
              <a:t>Repo margin.</a:t>
            </a:r>
          </a:p>
          <a:p>
            <a:pPr marL="0" indent="0">
              <a:buNone/>
            </a:pPr>
            <a:r>
              <a:rPr lang="en-US" sz="2000"/>
              <a:t>4.The level of repo margin is higher:</a:t>
            </a:r>
          </a:p>
          <a:p>
            <a:pPr marL="457200" indent="-457200">
              <a:buFont typeface="+mj-lt"/>
              <a:buAutoNum type="alphaUcPeriod"/>
            </a:pPr>
            <a:r>
              <a:rPr lang="en-US" sz="2000"/>
              <a:t>the higher the quality of the collateral.</a:t>
            </a:r>
          </a:p>
          <a:p>
            <a:pPr marL="457200" indent="-457200">
              <a:buFont typeface="+mj-lt"/>
              <a:buAutoNum type="alphaUcPeriod"/>
            </a:pPr>
            <a:r>
              <a:rPr lang="en-US" sz="2000"/>
              <a:t>the higher the credit quality of the counterparty.</a:t>
            </a:r>
          </a:p>
          <a:p>
            <a:pPr marL="457200" indent="-457200">
              <a:buFont typeface="+mj-lt"/>
              <a:buAutoNum type="alphaUcPeriod"/>
            </a:pPr>
            <a:r>
              <a:rPr lang="en-US" sz="200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6624</Words>
  <Application>Microsoft Macintosh PowerPoint</Application>
  <PresentationFormat>宽屏</PresentationFormat>
  <Paragraphs>888</Paragraphs>
  <Slides>88</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88</vt:i4>
      </vt:variant>
    </vt:vector>
  </HeadingPairs>
  <TitlesOfParts>
    <vt:vector size="97" baseType="lpstr">
      <vt:lpstr>MyriadPro</vt:lpstr>
      <vt:lpstr>WarnockPro</vt:lpstr>
      <vt:lpstr>Arial</vt:lpstr>
      <vt:lpstr>Calibri</vt:lpstr>
      <vt:lpstr>Tw Cen MT</vt:lpstr>
      <vt:lpstr>Tw Cen MT Condensed</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 玮杰</cp:lastModifiedBy>
  <cp:revision>1</cp:revision>
  <dcterms:created xsi:type="dcterms:W3CDTF">2022-12-13T11:29:27Z</dcterms:created>
  <dcterms:modified xsi:type="dcterms:W3CDTF">2022-12-13T12:44:56Z</dcterms:modified>
</cp:coreProperties>
</file>